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  <p:sldMasterId id="2147483674" r:id="rId5"/>
    <p:sldMasterId id="2147483677" r:id="rId6"/>
  </p:sldMasterIdLst>
  <p:notesMasterIdLst>
    <p:notesMasterId r:id="rId23"/>
  </p:notesMasterIdLst>
  <p:handoutMasterIdLst>
    <p:handoutMasterId r:id="rId24"/>
  </p:handoutMasterIdLst>
  <p:sldIdLst>
    <p:sldId id="689" r:id="rId7"/>
    <p:sldId id="814" r:id="rId8"/>
    <p:sldId id="817" r:id="rId9"/>
    <p:sldId id="827" r:id="rId10"/>
    <p:sldId id="823" r:id="rId11"/>
    <p:sldId id="829" r:id="rId12"/>
    <p:sldId id="818" r:id="rId13"/>
    <p:sldId id="819" r:id="rId14"/>
    <p:sldId id="831" r:id="rId15"/>
    <p:sldId id="822" r:id="rId16"/>
    <p:sldId id="824" r:id="rId17"/>
    <p:sldId id="820" r:id="rId18"/>
    <p:sldId id="832" r:id="rId19"/>
    <p:sldId id="835" r:id="rId20"/>
    <p:sldId id="833" r:id="rId21"/>
    <p:sldId id="834" r:id="rId22"/>
  </p:sldIdLst>
  <p:sldSz cx="18288000" cy="10287000"/>
  <p:notesSz cx="6808788" cy="9940925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F26B6C"/>
    <a:srgbClr val="64D4EA"/>
    <a:srgbClr val="4CCCE6"/>
    <a:srgbClr val="6CD5EA"/>
    <a:srgbClr val="2BC3E1"/>
    <a:srgbClr val="57CFE7"/>
    <a:srgbClr val="AAC42C"/>
    <a:srgbClr val="A156F4"/>
    <a:srgbClr val="C0C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6437" autoAdjust="0"/>
  </p:normalViewPr>
  <p:slideViewPr>
    <p:cSldViewPr>
      <p:cViewPr varScale="1">
        <p:scale>
          <a:sx n="75" d="100"/>
          <a:sy n="75" d="100"/>
        </p:scale>
        <p:origin x="-474" y="-84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108"/>
      </p:cViewPr>
      <p:guideLst>
        <p:guide orient="horz" pos="3131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4AC32-EBE2-4611-97E3-1A73822CD337}" type="datetimeFigureOut">
              <a:rPr lang="en-IE" smtClean="0"/>
              <a:pPr/>
              <a:t>18/11/2019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5B971-E24F-4ED8-9230-2D901EE7CD54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pPr/>
              <a:t>18.11.2019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IE" dirty="0" smtClean="0"/>
              <a:t>2 Houses Canal Road, Johnstown now acquired under CPO  </a:t>
            </a:r>
          </a:p>
          <a:p>
            <a:pPr>
              <a:buNone/>
            </a:pPr>
            <a:r>
              <a:rPr lang="en-IE" dirty="0" smtClean="0"/>
              <a:t>Considering demolition under Dangerous Structures &amp; </a:t>
            </a:r>
          </a:p>
          <a:p>
            <a:pPr>
              <a:buNone/>
            </a:pPr>
            <a:r>
              <a:rPr lang="en-IE" dirty="0" smtClean="0"/>
              <a:t>2 house infill scheme being prepared for Dept.</a:t>
            </a:r>
          </a:p>
          <a:p>
            <a:pPr>
              <a:buNone/>
            </a:pPr>
            <a:endParaRPr lang="en-IE" dirty="0" smtClean="0"/>
          </a:p>
          <a:p>
            <a:pPr>
              <a:buNone/>
            </a:pPr>
            <a:r>
              <a:rPr lang="en-IE" dirty="0" smtClean="0"/>
              <a:t>7 Maudlin St., </a:t>
            </a:r>
            <a:r>
              <a:rPr lang="en-IE" dirty="0" err="1" smtClean="0"/>
              <a:t>Thomastown</a:t>
            </a:r>
            <a:endParaRPr lang="en-IE" dirty="0" smtClean="0"/>
          </a:p>
          <a:p>
            <a:pPr>
              <a:buNone/>
            </a:pPr>
            <a:r>
              <a:rPr lang="en-IE" dirty="0" smtClean="0"/>
              <a:t>House listed on RPS- urban regeneration of the street with various properties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10</a:t>
            </a:fld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10 </a:t>
            </a:r>
            <a:r>
              <a:rPr lang="en-IE" dirty="0" err="1" smtClean="0"/>
              <a:t>Blackmill</a:t>
            </a:r>
            <a:r>
              <a:rPr lang="en-IE" dirty="0" smtClean="0"/>
              <a:t> St., Kilkenny			</a:t>
            </a:r>
          </a:p>
          <a:p>
            <a:endParaRPr lang="en-IE" dirty="0" smtClean="0"/>
          </a:p>
          <a:p>
            <a:r>
              <a:rPr lang="en-IE" dirty="0" smtClean="0"/>
              <a:t>34 </a:t>
            </a:r>
            <a:r>
              <a:rPr lang="en-IE" dirty="0" err="1" smtClean="0"/>
              <a:t>Pearse</a:t>
            </a:r>
            <a:r>
              <a:rPr lang="en-IE" dirty="0" smtClean="0"/>
              <a:t> St., Kilkenny</a:t>
            </a:r>
          </a:p>
          <a:p>
            <a:endParaRPr lang="en-IE" dirty="0" smtClean="0"/>
          </a:p>
          <a:p>
            <a:r>
              <a:rPr lang="en-IE" dirty="0" smtClean="0"/>
              <a:t>11 Tilbury Place</a:t>
            </a:r>
          </a:p>
          <a:p>
            <a:endParaRPr lang="en-IE" dirty="0" smtClean="0"/>
          </a:p>
          <a:p>
            <a:r>
              <a:rPr lang="en-IE" dirty="0" smtClean="0"/>
              <a:t>17 Upper Patrick St., Kilkenny</a:t>
            </a:r>
          </a:p>
          <a:p>
            <a:endParaRPr lang="en-IE" dirty="0" smtClean="0"/>
          </a:p>
          <a:p>
            <a:r>
              <a:rPr lang="en-IE" dirty="0" smtClean="0"/>
              <a:t>8 Upper Patrick St., Kilkenny (next to 6/7 HSE properties- AGGREGATION)</a:t>
            </a:r>
          </a:p>
          <a:p>
            <a:endParaRPr lang="en-IE" dirty="0" smtClean="0"/>
          </a:p>
          <a:p>
            <a:r>
              <a:rPr lang="en-IE" dirty="0" smtClean="0"/>
              <a:t>25 &amp; 26 Collins Park, </a:t>
            </a:r>
            <a:r>
              <a:rPr lang="en-IE" smtClean="0"/>
              <a:t>Callan</a:t>
            </a:r>
            <a:endParaRPr lang="en-I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11</a:t>
            </a:fld>
            <a:endParaRPr lang="uk-U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Call for Expressions of Interest </a:t>
            </a:r>
          </a:p>
          <a:p>
            <a:endParaRPr lang="en-IE" dirty="0" smtClean="0"/>
          </a:p>
          <a:p>
            <a:r>
              <a:rPr lang="en-IE" dirty="0" smtClean="0"/>
              <a:t>MGM Construction Expression of Interest submitted for 70/71 Upper Patrick St. for development 4 apartments for turnkey/long term lease</a:t>
            </a:r>
          </a:p>
          <a:p>
            <a:endParaRPr lang="en-IE" dirty="0" smtClean="0"/>
          </a:p>
          <a:p>
            <a:r>
              <a:rPr lang="en-IE" dirty="0" smtClean="0"/>
              <a:t>CONCLUSION</a:t>
            </a:r>
          </a:p>
          <a:p>
            <a:r>
              <a:rPr lang="en-IE" dirty="0" smtClean="0"/>
              <a:t>Help from elected members would be appreciated </a:t>
            </a:r>
            <a:r>
              <a:rPr lang="en-IE" dirty="0" err="1" smtClean="0"/>
              <a:t>wrt</a:t>
            </a:r>
            <a:r>
              <a:rPr lang="en-IE" dirty="0" smtClean="0"/>
              <a:t> specific sites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12</a:t>
            </a:fld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560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573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Ongoing review of properties</a:t>
            </a:r>
          </a:p>
          <a:p>
            <a:endParaRPr lang="en-US" dirty="0" smtClean="0"/>
          </a:p>
          <a:p>
            <a:r>
              <a:rPr lang="en-US" dirty="0" smtClean="0"/>
              <a:t>Must be deemed recoverable</a:t>
            </a:r>
          </a:p>
          <a:p>
            <a:endParaRPr lang="en-US" dirty="0" smtClean="0"/>
          </a:p>
          <a:p>
            <a:r>
              <a:rPr lang="en-US" dirty="0" smtClean="0"/>
              <a:t>Ongoing engagement with owners</a:t>
            </a:r>
          </a:p>
          <a:p>
            <a:endParaRPr lang="en-US" dirty="0" smtClean="0"/>
          </a:p>
          <a:p>
            <a:r>
              <a:rPr lang="en-US" dirty="0" smtClean="0"/>
              <a:t>Vacant Homes website revamped in September- many properties listed are now deleted as no longer vacant / subject of other schemes/in financial difficulties or unsuitable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Since survey started 25% no longer vacant</a:t>
            </a:r>
          </a:p>
          <a:p>
            <a:endParaRPr lang="en-US" dirty="0" smtClean="0"/>
          </a:p>
          <a:p>
            <a:r>
              <a:rPr lang="en-US" dirty="0" smtClean="0"/>
              <a:t>Good interaction with the Housing Agency. They have strong relationship with Financial Institutions &amp; Equity Funds</a:t>
            </a:r>
          </a:p>
          <a:p>
            <a:endParaRPr lang="en-US" dirty="0" smtClean="0"/>
          </a:p>
          <a:p>
            <a:r>
              <a:rPr lang="en-US" dirty="0" smtClean="0"/>
              <a:t>Percentage not available-people want to hold on for family members or someone actually living there or maybe part-time</a:t>
            </a:r>
          </a:p>
          <a:p>
            <a:endParaRPr lang="en-US" dirty="0" smtClean="0"/>
          </a:p>
          <a:p>
            <a:r>
              <a:rPr lang="en-US" dirty="0" smtClean="0"/>
              <a:t>8 units acquired by AHBS &amp; 7 more identified for multi-use developments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Complex reasons for vacancy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4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 Laurel Court, </a:t>
            </a:r>
            <a:r>
              <a:rPr lang="en-US" dirty="0" err="1" smtClean="0"/>
              <a:t>Loughboy</a:t>
            </a:r>
            <a:r>
              <a:rPr lang="en-US" dirty="0" smtClean="0"/>
              <a:t>- Vulture Funds involved.</a:t>
            </a:r>
          </a:p>
          <a:p>
            <a:r>
              <a:rPr lang="en-US" dirty="0" smtClean="0"/>
              <a:t>Pursued via Housing Agency &amp; forced action on sale of property last April.</a:t>
            </a:r>
          </a:p>
          <a:p>
            <a:endParaRPr lang="en-US" dirty="0" smtClean="0"/>
          </a:p>
          <a:p>
            <a:r>
              <a:rPr lang="en-US" dirty="0" smtClean="0"/>
              <a:t>16 Barrack St.- refurbished </a:t>
            </a:r>
            <a:r>
              <a:rPr lang="en-US" dirty="0" err="1" smtClean="0"/>
              <a:t>provately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26 Parnell St.- Following death of original owner niece now taken possession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5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61 Maudlin Street.</a:t>
            </a:r>
          </a:p>
          <a:p>
            <a:r>
              <a:rPr lang="en-US" dirty="0" smtClean="0"/>
              <a:t>We pursued solicitors regarding estate of deceased owner &amp; now for sale</a:t>
            </a:r>
          </a:p>
          <a:p>
            <a:endParaRPr lang="en-US" dirty="0" smtClean="0"/>
          </a:p>
          <a:p>
            <a:r>
              <a:rPr lang="en-US" dirty="0" smtClean="0"/>
              <a:t>Logan Street- owner interested in leasing/rental with KCC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6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7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 St. </a:t>
            </a:r>
            <a:r>
              <a:rPr lang="en-US" dirty="0" err="1" smtClean="0"/>
              <a:t>Kilmoganny</a:t>
            </a:r>
            <a:endParaRPr lang="en-US" dirty="0" smtClean="0"/>
          </a:p>
          <a:p>
            <a:r>
              <a:rPr lang="en-US" dirty="0" smtClean="0"/>
              <a:t>Vacant 12 years- major </a:t>
            </a:r>
            <a:r>
              <a:rPr lang="en-US" dirty="0" err="1" smtClean="0"/>
              <a:t>refurb</a:t>
            </a:r>
            <a:r>
              <a:rPr lang="en-US" dirty="0" smtClean="0"/>
              <a:t>/extension for wheelchair user &amp; her family. ON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8</a:t>
            </a:fld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HSE Legacy properties</a:t>
            </a:r>
          </a:p>
          <a:p>
            <a:r>
              <a:rPr lang="en-US" dirty="0" err="1" smtClean="0"/>
              <a:t>Windgap</a:t>
            </a:r>
            <a:r>
              <a:rPr lang="en-US" dirty="0" smtClean="0"/>
              <a:t> Health Centre- On site for 1 bedroom bungalow. Similar units in </a:t>
            </a:r>
            <a:r>
              <a:rPr lang="en-US" dirty="0" err="1" smtClean="0"/>
              <a:t>Kells</a:t>
            </a:r>
            <a:r>
              <a:rPr lang="en-US" dirty="0" smtClean="0"/>
              <a:t>, </a:t>
            </a:r>
            <a:r>
              <a:rPr lang="en-US" dirty="0" err="1" smtClean="0"/>
              <a:t>Kilmacow</a:t>
            </a:r>
            <a:r>
              <a:rPr lang="en-US" dirty="0" smtClean="0"/>
              <a:t> &amp; </a:t>
            </a:r>
            <a:r>
              <a:rPr lang="en-US" dirty="0" err="1" smtClean="0"/>
              <a:t>Stoneyford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Barrack Street </a:t>
            </a:r>
            <a:r>
              <a:rPr lang="en-US" dirty="0" err="1" smtClean="0"/>
              <a:t>Castlecomer</a:t>
            </a:r>
            <a:r>
              <a:rPr lang="en-US" dirty="0" smtClean="0"/>
              <a:t>- </a:t>
            </a:r>
            <a:r>
              <a:rPr lang="en-US" dirty="0" err="1" smtClean="0"/>
              <a:t>refurb</a:t>
            </a:r>
            <a:r>
              <a:rPr lang="en-US" dirty="0" smtClean="0"/>
              <a:t> just gone to tender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pPr/>
              <a:t>9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32888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2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73552" y="2779776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780008" y="5779008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65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72400" y="2093976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pic>
        <p:nvPicPr>
          <p:cNvPr id="10" name="Picture 9" descr="kkcocologoandarms_transparen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0" y="9182100"/>
            <a:ext cx="521235" cy="78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499616" y="3346704"/>
            <a:ext cx="3593592" cy="359359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26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18288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1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19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93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6" name="TextBox 5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your </a:t>
            </a:r>
            <a:r>
              <a:rPr lang="en-US" sz="2800" b="1" dirty="0" smtClean="0">
                <a:solidFill>
                  <a:schemeClr val="accent2"/>
                </a:solidFill>
              </a:rPr>
              <a:t>logo</a:t>
            </a:r>
            <a:endParaRPr lang="uk-UA" sz="2000" b="1" dirty="0">
              <a:solidFill>
                <a:schemeClr val="accent2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95092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8869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100584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6" name="TextBox 5"/>
          <p:cNvSpPr txBox="1"/>
          <p:nvPr userDrawn="1"/>
        </p:nvSpPr>
        <p:spPr>
          <a:xfrm>
            <a:off x="100584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886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69304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pic>
        <p:nvPicPr>
          <p:cNvPr id="10" name="Picture 9" descr="kkcocologoandarms_transparen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0" y="9182100"/>
            <a:ext cx="521235" cy="78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502152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0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3255264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57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38928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563624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163824" y="335584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1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8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51760" y="2990088"/>
            <a:ext cx="6400800" cy="39410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7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438144" y="3054096"/>
            <a:ext cx="5276088" cy="32552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70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121408" y="2953512"/>
            <a:ext cx="6519672" cy="373075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25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002536" y="2788920"/>
            <a:ext cx="7178040" cy="41056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21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61888" y="2441448"/>
            <a:ext cx="5705856" cy="32461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7600" y="5753100"/>
            <a:ext cx="685800" cy="121615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90872" y="4754880"/>
            <a:ext cx="1645920" cy="21762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055096" y="4334256"/>
            <a:ext cx="3886200" cy="24048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91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07208" y="3200400"/>
            <a:ext cx="3886200" cy="3886200"/>
          </a:xfrm>
          <a:prstGeom prst="rect">
            <a:avLst/>
          </a:prstGeom>
          <a:effectLst>
            <a:outerShdw blurRad="292100" dist="38100" dir="5400000" algn="t" rotWithShape="0">
              <a:schemeClr val="accent1">
                <a:alpha val="67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9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29384" y="321868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1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53328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784080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2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0195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6811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520440" y="3264408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56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24328" y="2990088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5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8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5064" y="2788920"/>
            <a:ext cx="6967728" cy="39867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30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smtClean="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846320" y="3200400"/>
            <a:ext cx="8622792" cy="484632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08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7552" y="2478024"/>
            <a:ext cx="9052560" cy="599846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3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716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012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3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67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09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1148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85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8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6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152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9728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8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4400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67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03338" y="3257550"/>
            <a:ext cx="5715000" cy="3833813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6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IE" dirty="0" smtClean="0"/>
              <a:t>25/07/2016</a:t>
            </a:r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2B4BCB8B-5DC8-4B05-8177-554AD4D62F04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21993"/>
            <a:ext cx="16459200" cy="6788945"/>
          </a:xfrm>
          <a:prstGeom prst="rect">
            <a:avLst/>
          </a:prstGeom>
        </p:spPr>
        <p:txBody>
          <a:bodyPr lIns="163284" tIns="81642" rIns="163284" bIns="81642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454064" y="9611916"/>
            <a:ext cx="3840480" cy="548640"/>
          </a:xfrm>
          <a:prstGeom prst="rect">
            <a:avLst/>
          </a:prstGeom>
        </p:spPr>
        <p:txBody>
          <a:bodyPr lIns="163284" tIns="81642" rIns="163284" bIns="81642"/>
          <a:lstStyle/>
          <a:p>
            <a:fld id="{8C07B575-3336-48D1-9F69-FE293333D124}" type="datetime1">
              <a:rPr lang="en-IE" smtClean="0"/>
              <a:pPr/>
              <a:t>18/11/2019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60145" y="9611917"/>
            <a:ext cx="4701362" cy="547688"/>
          </a:xfrm>
          <a:prstGeom prst="rect">
            <a:avLst/>
          </a:prstGeom>
        </p:spPr>
        <p:txBody>
          <a:bodyPr lIns="163284" tIns="81642" rIns="163284" bIns="81642"/>
          <a:lstStyle/>
          <a:p>
            <a:r>
              <a:rPr lang="en-IE" smtClean="0"/>
              <a:t>Special Council Meeting</a:t>
            </a: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94544" y="9611917"/>
            <a:ext cx="731520" cy="547688"/>
          </a:xfrm>
          <a:prstGeom prst="rect">
            <a:avLst/>
          </a:prstGeom>
        </p:spPr>
        <p:txBody>
          <a:bodyPr lIns="163284" tIns="81642" rIns="163284" bIns="81642"/>
          <a:lstStyle/>
          <a:p>
            <a:fld id="{BC584F13-202F-4736-A185-1846F6B19D5D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lIns="163284" tIns="81642" rIns="163284" bIns="81642"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37560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37560" y="5980176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811512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811512" y="5981700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3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876300" y="9081407"/>
            <a:ext cx="1085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your </a:t>
            </a:r>
            <a:r>
              <a:rPr lang="en-US" sz="2800" b="1" smtClean="0">
                <a:solidFill>
                  <a:schemeClr val="accent2"/>
                </a:solidFill>
              </a:rPr>
              <a:t>logo</a:t>
            </a:r>
            <a:endParaRPr lang="uk-UA" sz="2000" b="1">
              <a:solidFill>
                <a:schemeClr val="accent2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smtClean="0"/>
              <a:t>page</a:t>
            </a:r>
          </a:p>
          <a:p>
            <a:pPr algn="l"/>
            <a:r>
              <a:rPr lang="en-US" smtClean="0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73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0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45375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33183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32" r:id="rId2"/>
    <p:sldLayoutId id="2147483731" r:id="rId3"/>
    <p:sldLayoutId id="2147483701" r:id="rId4"/>
    <p:sldLayoutId id="2147483700" r:id="rId5"/>
    <p:sldLayoutId id="2147483699" r:id="rId6"/>
    <p:sldLayoutId id="2147483668" r:id="rId7"/>
    <p:sldLayoutId id="2147483670" r:id="rId8"/>
    <p:sldLayoutId id="2147483671" r:id="rId9"/>
    <p:sldLayoutId id="2147483695" r:id="rId10"/>
    <p:sldLayoutId id="2147483696" r:id="rId11"/>
    <p:sldLayoutId id="2147483734" r:id="rId12"/>
    <p:sldLayoutId id="2147483736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7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7" r:id="rId9"/>
    <p:sldLayoutId id="2147483721" r:id="rId10"/>
    <p:sldLayoutId id="2147483722" r:id="rId11"/>
    <p:sldLayoutId id="2147483723" r:id="rId12"/>
    <p:sldLayoutId id="2147483679" r:id="rId13"/>
    <p:sldLayoutId id="2147483724" r:id="rId14"/>
    <p:sldLayoutId id="2147483689" r:id="rId15"/>
    <p:sldLayoutId id="2147483682" r:id="rId16"/>
    <p:sldLayoutId id="2147483683" r:id="rId17"/>
    <p:sldLayoutId id="2147483685" r:id="rId18"/>
    <p:sldLayoutId id="2147483686" r:id="rId19"/>
    <p:sldLayoutId id="2147483688" r:id="rId20"/>
    <p:sldLayoutId id="2147483687" r:id="rId21"/>
    <p:sldLayoutId id="2147483684" r:id="rId22"/>
    <p:sldLayoutId id="2147483667" r:id="rId23"/>
    <p:sldLayoutId id="2147483733" r:id="rId24"/>
    <p:sldLayoutId id="2147483750" r:id="rId25"/>
    <p:sldLayoutId id="2147483752" r:id="rId26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.png"/><Relationship Id="rId4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jpeg"/><Relationship Id="rId5" Type="http://schemas.openxmlformats.org/officeDocument/2006/relationships/image" Target="../media/image23.tif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canthomes.i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.png"/><Relationship Id="rId4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e/url?sa=i&amp;rct=j&amp;q=&amp;esrc=s&amp;source=images&amp;cd=&amp;ved=0ahUKEwiE2fjr5f3SAhWbHsAKHfquAmMQjRwIBw&amp;url=http://rebuildingireland.ie/&amp;psig=AFQjCNFM8p3wojPxo5_DKKw2AqXdu1ZZiw&amp;ust=1490948419081567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1725" y="2171700"/>
            <a:ext cx="135445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Kilkenny County Council</a:t>
            </a:r>
            <a:endParaRPr lang="en-IE" sz="66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IE" sz="6600" b="1" dirty="0" smtClean="0">
                <a:solidFill>
                  <a:srgbClr val="FF0000"/>
                </a:solidFill>
              </a:rPr>
              <a:t>Vacant Homes</a:t>
            </a:r>
          </a:p>
          <a:p>
            <a:pPr algn="ctr">
              <a:buNone/>
            </a:pPr>
            <a:r>
              <a:rPr lang="en-IE" sz="6600" b="1" dirty="0" smtClean="0"/>
              <a:t>Presentation to Members</a:t>
            </a:r>
          </a:p>
          <a:p>
            <a:pPr algn="ctr">
              <a:buNone/>
            </a:pPr>
            <a:endParaRPr lang="en-IE" sz="6600" b="1" dirty="0" smtClean="0"/>
          </a:p>
          <a:p>
            <a:pPr algn="ctr">
              <a:buNone/>
            </a:pPr>
            <a:r>
              <a:rPr lang="en-IE" sz="6600" b="1" dirty="0" smtClean="0"/>
              <a:t>November 2019</a:t>
            </a:r>
          </a:p>
        </p:txBody>
      </p:sp>
      <p:grpSp>
        <p:nvGrpSpPr>
          <p:cNvPr id="2" name="Group 3"/>
          <p:cNvGrpSpPr/>
          <p:nvPr/>
        </p:nvGrpSpPr>
        <p:grpSpPr>
          <a:xfrm>
            <a:off x="2743200" y="1943100"/>
            <a:ext cx="685800" cy="685800"/>
            <a:chOff x="6324600" y="4114799"/>
            <a:chExt cx="685800" cy="6858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6"/>
          <p:cNvGrpSpPr/>
          <p:nvPr/>
        </p:nvGrpSpPr>
        <p:grpSpPr>
          <a:xfrm rot="10800000">
            <a:off x="13792200" y="6743700"/>
            <a:ext cx="685800" cy="685800"/>
            <a:chOff x="6324600" y="4114799"/>
            <a:chExt cx="685800" cy="6858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 descr="Council_County_City_Kilkenny.jpg"/>
          <p:cNvPicPr>
            <a:picLocks noChangeAspect="1"/>
          </p:cNvPicPr>
          <p:nvPr/>
        </p:nvPicPr>
        <p:blipFill>
          <a:blip r:embed="rId3" cstate="print"/>
          <a:srcRect r="48663"/>
          <a:stretch>
            <a:fillRect/>
          </a:stretch>
        </p:blipFill>
        <p:spPr>
          <a:xfrm>
            <a:off x="533400" y="7886700"/>
            <a:ext cx="1600200" cy="1650206"/>
          </a:xfrm>
          <a:prstGeom prst="rect">
            <a:avLst/>
          </a:prstGeom>
        </p:spPr>
      </p:pic>
      <p:pic>
        <p:nvPicPr>
          <p:cNvPr id="11" name="Picture 2" descr="Image result for rebuilding ireland log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21000" y="7810500"/>
            <a:ext cx="1440160" cy="1562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6931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10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800" dirty="0" smtClean="0"/>
              <a:t>Vacant Homes Action Plan-</a:t>
            </a:r>
            <a:r>
              <a:rPr lang="en-IE" sz="4800" b="1" dirty="0" smtClean="0"/>
              <a:t>CPO</a:t>
            </a:r>
            <a:endParaRPr lang="en-IE" sz="4800" b="1" dirty="0"/>
          </a:p>
        </p:txBody>
      </p:sp>
      <p:pic>
        <p:nvPicPr>
          <p:cNvPr id="6" name="Picture 2" descr="Image result for rebuilding ireland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t="14564" r="130" b="19896"/>
          <a:stretch>
            <a:fillRect/>
          </a:stretch>
        </p:blipFill>
        <p:spPr bwMode="auto">
          <a:xfrm>
            <a:off x="457200" y="1714500"/>
            <a:ext cx="9753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90600" y="4451003"/>
            <a:ext cx="12725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 r="1333" b="20889"/>
          <a:stretch>
            <a:fillRect/>
          </a:stretch>
        </p:blipFill>
        <p:spPr bwMode="auto">
          <a:xfrm>
            <a:off x="10582383" y="1714500"/>
            <a:ext cx="709601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" y="4305300"/>
            <a:ext cx="15087600" cy="5352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2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2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2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2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2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IE" sz="2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342900" lvl="0" indent="-342900" fontAlgn="base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4800" dirty="0" smtClean="0"/>
              <a:t>Potential for certain buildings highlighted as long-term or problematic sites. </a:t>
            </a:r>
          </a:p>
          <a:p>
            <a:pPr marL="342900" lvl="0" indent="-342900" fontAlgn="base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4800" dirty="0" smtClean="0"/>
              <a:t>Time-consuming process to complete. Good opportunities for small urban renewal interventions.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11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800" dirty="0" smtClean="0"/>
              <a:t>Vacant Homes Action Plan-</a:t>
            </a:r>
            <a:r>
              <a:rPr lang="en-IE" sz="4800" b="1" dirty="0" smtClean="0"/>
              <a:t>CPO</a:t>
            </a:r>
            <a:endParaRPr lang="en-IE" sz="4800" b="1" dirty="0"/>
          </a:p>
        </p:txBody>
      </p:sp>
      <p:pic>
        <p:nvPicPr>
          <p:cNvPr id="6" name="Picture 2" descr="Image result for rebuilding ireland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7145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6383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38200" y="4881890"/>
            <a:ext cx="115945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28378" b="2703"/>
          <a:stretch>
            <a:fillRect/>
          </a:stretch>
        </p:blipFill>
        <p:spPr bwMode="auto">
          <a:xfrm>
            <a:off x="8991600" y="1562100"/>
            <a:ext cx="3365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 b="26368"/>
          <a:stretch>
            <a:fillRect/>
          </a:stretch>
        </p:blipFill>
        <p:spPr bwMode="auto">
          <a:xfrm>
            <a:off x="381000" y="5219700"/>
            <a:ext cx="565733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/>
          <a:srcRect b="16667"/>
          <a:stretch>
            <a:fillRect/>
          </a:stretch>
        </p:blipFill>
        <p:spPr bwMode="auto">
          <a:xfrm>
            <a:off x="6172200" y="5829300"/>
            <a:ext cx="512064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/>
          <a:srcRect r="41776" b="13158"/>
          <a:stretch>
            <a:fillRect/>
          </a:stretch>
        </p:blipFill>
        <p:spPr bwMode="auto">
          <a:xfrm>
            <a:off x="13258800" y="1562100"/>
            <a:ext cx="4495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12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800" dirty="0" smtClean="0"/>
              <a:t>Vacant Homes Action Plan-</a:t>
            </a:r>
            <a:r>
              <a:rPr lang="en-IE" sz="4800" b="1" dirty="0" smtClean="0"/>
              <a:t>Turnkey &amp; Leasing</a:t>
            </a:r>
            <a:endParaRPr lang="en-IE" sz="4800" b="1" dirty="0"/>
          </a:p>
        </p:txBody>
      </p:sp>
      <p:pic>
        <p:nvPicPr>
          <p:cNvPr id="6" name="Picture 2" descr="Image result for rebuilding ireland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96600" y="2171700"/>
            <a:ext cx="680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62000" y="1790700"/>
            <a:ext cx="10058400" cy="742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</a:pPr>
            <a:r>
              <a:rPr lang="en-IE" sz="4800" dirty="0" smtClean="0"/>
              <a:t>CONCLUSION</a:t>
            </a:r>
          </a:p>
          <a:p>
            <a:pPr marL="342900" lvl="0" indent="-342900" fontAlgn="base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4800" dirty="0" smtClean="0"/>
              <a:t>244 properties surveyed to date</a:t>
            </a:r>
          </a:p>
          <a:p>
            <a:pPr marL="342900" lvl="0" indent="-342900" fontAlgn="base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4800" dirty="0" smtClean="0"/>
              <a:t>Concentration of effort in the city &amp; high demand areas</a:t>
            </a:r>
          </a:p>
          <a:p>
            <a:pPr marL="342900" lvl="0" indent="-342900" fontAlgn="base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4800" dirty="0" smtClean="0"/>
              <a:t>Move spotlight to other towns in 2020</a:t>
            </a:r>
          </a:p>
          <a:p>
            <a:pPr marL="342900" lvl="0" indent="-342900" fontAlgn="base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4800" dirty="0" smtClean="0"/>
              <a:t>Local knowledge vital for specific properties or sites to be brought to our attention</a:t>
            </a:r>
          </a:p>
          <a:p>
            <a:pPr marL="342900" lvl="0" indent="-342900" fontAlgn="base">
              <a:lnSpc>
                <a:spcPct val="90000"/>
              </a:lnSpc>
              <a:spcBef>
                <a:spcPts val="1500"/>
              </a:spcBef>
              <a:spcAft>
                <a:spcPct val="0"/>
              </a:spcAft>
            </a:pPr>
            <a:endParaRPr lang="en-IE" sz="2800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13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9100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400" dirty="0" smtClean="0"/>
              <a:t>Vacant Homes Action Plan- </a:t>
            </a:r>
            <a:r>
              <a:rPr lang="en-IE" sz="4400" b="1" dirty="0" err="1" smtClean="0"/>
              <a:t>Callan</a:t>
            </a:r>
            <a:r>
              <a:rPr lang="en-IE" sz="4400" b="1" dirty="0" smtClean="0"/>
              <a:t> Pilot Regeneration Project</a:t>
            </a:r>
            <a:endParaRPr lang="en-IE" sz="4400" b="1" dirty="0"/>
          </a:p>
        </p:txBody>
      </p:sp>
      <p:pic>
        <p:nvPicPr>
          <p:cNvPr id="6" name="Picture 2" descr="Image result for rebuilding ireland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BBDAEF-0DBB-E443-A219-1F1D883730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73706" y="2722993"/>
            <a:ext cx="7909979" cy="58929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8200" y="1790700"/>
            <a:ext cx="8915400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Deansgate" pitchFamily="2" charset="77"/>
              </a:rPr>
              <a:t>1 of 4 district towns 16 km SW of Kilkenny City</a:t>
            </a:r>
            <a:endParaRPr lang="en-US" sz="3600" dirty="0" smtClean="0">
              <a:latin typeface="Deansgate" pitchFamily="2" charset="77"/>
            </a:endParaRP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3600" dirty="0" err="1" smtClean="0">
                <a:latin typeface="Deansgate" pitchFamily="2" charset="77"/>
              </a:rPr>
              <a:t>Callan</a:t>
            </a:r>
            <a:r>
              <a:rPr lang="en-GB" sz="3600" dirty="0" smtClean="0">
                <a:latin typeface="Deansgate" pitchFamily="2" charset="77"/>
              </a:rPr>
              <a:t> population of 2,475 in 2016 +6% on 2011</a:t>
            </a:r>
            <a:endParaRPr lang="en-US" sz="3600" dirty="0" smtClean="0">
              <a:latin typeface="Deansgate" pitchFamily="2" charset="77"/>
            </a:endParaRP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Deansgate" pitchFamily="2" charset="77"/>
              </a:rPr>
              <a:t>Historic 13th C core on King’s River- Upper Bridge St. at the heart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Deansgate" pitchFamily="2" charset="77"/>
              </a:rPr>
              <a:t>Callan</a:t>
            </a:r>
            <a:r>
              <a:rPr lang="en-US" sz="3600" dirty="0" smtClean="0">
                <a:latin typeface="Deansgate" pitchFamily="2" charset="77"/>
              </a:rPr>
              <a:t> Health Check 2018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600" dirty="0" err="1" smtClean="0">
                <a:latin typeface="Deansgate" pitchFamily="2" charset="77"/>
              </a:rPr>
              <a:t>Callan</a:t>
            </a:r>
            <a:r>
              <a:rPr lang="en-US" sz="3600" dirty="0" smtClean="0">
                <a:latin typeface="Deansgate" pitchFamily="2" charset="77"/>
              </a:rPr>
              <a:t> has 16% vacancy (28 out of 179)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Deansgate" pitchFamily="2" charset="77"/>
              </a:rPr>
              <a:t>Vacant housing 10%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Deansgate" pitchFamily="2" charset="77"/>
              </a:rPr>
              <a:t>Bridge St. accounts for 42% of vacant properties in </a:t>
            </a:r>
            <a:r>
              <a:rPr lang="en-US" sz="3600" dirty="0" err="1" smtClean="0">
                <a:latin typeface="Deansgate" pitchFamily="2" charset="77"/>
              </a:rPr>
              <a:t>Callan</a:t>
            </a:r>
            <a:endParaRPr lang="en-US" sz="3600" dirty="0" smtClean="0">
              <a:latin typeface="Deansgate" pitchFamily="2" charset="77"/>
            </a:endParaRP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Deansgate" pitchFamily="2" charset="77"/>
              </a:rPr>
              <a:t>Anglo-Norman </a:t>
            </a:r>
            <a:r>
              <a:rPr lang="en-GB" sz="3600" dirty="0" err="1" smtClean="0">
                <a:latin typeface="Deansgate" pitchFamily="2" charset="77"/>
              </a:rPr>
              <a:t>motte</a:t>
            </a:r>
            <a:r>
              <a:rPr lang="en-GB" sz="3600" dirty="0" smtClean="0">
                <a:latin typeface="Deansgate" pitchFamily="2" charset="77"/>
              </a:rPr>
              <a:t> and the </a:t>
            </a:r>
            <a:r>
              <a:rPr lang="en-GB" sz="3600" dirty="0" err="1" smtClean="0">
                <a:latin typeface="Deansgate" pitchFamily="2" charset="77"/>
              </a:rPr>
              <a:t>Augustian</a:t>
            </a:r>
            <a:r>
              <a:rPr lang="en-GB" sz="3600" dirty="0" smtClean="0">
                <a:latin typeface="Deansgate" pitchFamily="2" charset="77"/>
              </a:rPr>
              <a:t> Abbey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sz="3600" dirty="0" smtClean="0">
                <a:latin typeface="Deansgate" pitchFamily="2" charset="77"/>
              </a:rPr>
              <a:t>Thriving Arts community</a:t>
            </a:r>
            <a:endParaRPr lang="en-US" sz="3600" dirty="0" smtClean="0">
              <a:latin typeface="Deansgate" pitchFamily="2" charset="7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14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9100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400" dirty="0" smtClean="0"/>
              <a:t>Vacant Homes Action Plan- </a:t>
            </a:r>
            <a:r>
              <a:rPr lang="en-IE" sz="4400" b="1" dirty="0" err="1" smtClean="0"/>
              <a:t>Callan</a:t>
            </a:r>
            <a:r>
              <a:rPr lang="en-IE" sz="4400" b="1" dirty="0" smtClean="0"/>
              <a:t> Pilot Regeneration Project</a:t>
            </a:r>
            <a:endParaRPr lang="en-IE" sz="4400" b="1" dirty="0"/>
          </a:p>
        </p:txBody>
      </p:sp>
      <p:pic>
        <p:nvPicPr>
          <p:cNvPr id="6" name="Picture 2" descr="Image result for rebuilding ireland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801AC0-25D0-7246-B59D-3641F69DC3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1562099"/>
            <a:ext cx="5181600" cy="3706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024218-2937-374C-9E9A-7C3DFA40B02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536271" y="4991100"/>
            <a:ext cx="3322241" cy="4435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E85953-EAB4-C045-8CB8-6D7A67BB25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70" r="6848"/>
          <a:stretch>
            <a:fillRect/>
          </a:stretch>
        </p:blipFill>
        <p:spPr>
          <a:xfrm rot="5400000">
            <a:off x="9759043" y="5366657"/>
            <a:ext cx="5170713" cy="426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8200" y="1562100"/>
            <a:ext cx="9144000" cy="718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80000"/>
              </a:lnSpc>
            </a:pPr>
            <a:r>
              <a:rPr lang="en-US" sz="3600" b="1" dirty="0" smtClean="0">
                <a:latin typeface="Deansgate" pitchFamily="2" charset="77"/>
              </a:rPr>
              <a:t>PROJECT APPROACH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Deansgate" pitchFamily="2" charset="77"/>
              </a:rPr>
              <a:t>Identify opportunities to develop vacant/under-occupied premises for residential use in tandem with retaining retail opportunities in selected locations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Deansgate" pitchFamily="2" charset="77"/>
              </a:rPr>
              <a:t>Develop proposals for potential repair interventions to high conservation standards using high quality long lasting materials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Deansgate" pitchFamily="2" charset="77"/>
              </a:rPr>
              <a:t>Develop low carbon, energy efficiency strategy including suitable and compatible materials for the buildings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Deansgate" pitchFamily="2" charset="77"/>
              </a:rPr>
              <a:t>Improve image of the street and exploit its built and visual assets 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Deansgate" pitchFamily="2" charset="77"/>
              </a:rPr>
              <a:t>To identify grants and financial incentives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Deansgate" pitchFamily="2" charset="77"/>
              </a:rPr>
              <a:t>Focus on 3 typologies- 5 buildings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15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9100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400" dirty="0" smtClean="0"/>
              <a:t>Vacant Homes Action Plan- </a:t>
            </a:r>
            <a:r>
              <a:rPr lang="en-IE" sz="4400" b="1" dirty="0" err="1" smtClean="0"/>
              <a:t>Callan</a:t>
            </a:r>
            <a:r>
              <a:rPr lang="en-IE" sz="4400" b="1" dirty="0" smtClean="0"/>
              <a:t> Pilot Regeneration Project</a:t>
            </a:r>
            <a:endParaRPr lang="en-IE" sz="4400" b="1" dirty="0"/>
          </a:p>
        </p:txBody>
      </p:sp>
      <p:pic>
        <p:nvPicPr>
          <p:cNvPr id="6" name="Picture 2" descr="Image result for rebuilding ireland log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838200" y="1790700"/>
            <a:ext cx="8915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80000"/>
              </a:lnSpc>
            </a:pPr>
            <a:r>
              <a:rPr lang="en-US" sz="3600" b="1" dirty="0" smtClean="0">
                <a:latin typeface="Deansgate" pitchFamily="2" charset="77"/>
              </a:rPr>
              <a:t>WHAT IS THE PROBLEM HERE?</a:t>
            </a:r>
          </a:p>
          <a:p>
            <a:endParaRPr lang="en-US" sz="3600" b="1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latin typeface="Deansgate" pitchFamily="2" charset="77"/>
              </a:rPr>
              <a:t>Traffic congestion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latin typeface="Deansgate" pitchFamily="2" charset="77"/>
              </a:rPr>
              <a:t>Parking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latin typeface="Deansgate" pitchFamily="2" charset="77"/>
              </a:rPr>
              <a:t>Age &amp; condition of the buildings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latin typeface="Deansgate" pitchFamily="2" charset="77"/>
              </a:rPr>
              <a:t>Older residents/families leaving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latin typeface="Deansgate" pitchFamily="2" charset="77"/>
              </a:rPr>
              <a:t>Space standards and compliance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latin typeface="Deansgate" pitchFamily="2" charset="77"/>
              </a:rPr>
              <a:t>Constraint of plot size and shape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latin typeface="Deansgate" pitchFamily="2" charset="77"/>
              </a:rPr>
              <a:t>Cost and Funding models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0F32B8-79B1-144B-A54F-104125549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67" t="18113" r="17473" b="12997"/>
          <a:stretch>
            <a:fillRect/>
          </a:stretch>
        </p:blipFill>
        <p:spPr>
          <a:xfrm>
            <a:off x="11506200" y="5406986"/>
            <a:ext cx="6629400" cy="4880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4B43B-2C30-5047-B6DD-2E4CD39DCCA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11200" y="1181100"/>
            <a:ext cx="2514600" cy="4476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D71D4-9CD4-9B44-8443-AF4B52B4C1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6800" y="1790699"/>
            <a:ext cx="2362200" cy="68089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16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9100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400" dirty="0" smtClean="0"/>
              <a:t>Vacant Homes Action Plan- </a:t>
            </a:r>
            <a:r>
              <a:rPr lang="en-IE" sz="4400" b="1" dirty="0" err="1" smtClean="0"/>
              <a:t>Callan</a:t>
            </a:r>
            <a:r>
              <a:rPr lang="en-IE" sz="4400" b="1" dirty="0" smtClean="0"/>
              <a:t> Pilot Regeneration Project</a:t>
            </a:r>
            <a:endParaRPr lang="en-IE" sz="4400" b="1" dirty="0"/>
          </a:p>
        </p:txBody>
      </p:sp>
      <p:pic>
        <p:nvPicPr>
          <p:cNvPr id="6" name="Picture 2" descr="Image result for rebuilding ireland log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838200" y="1790700"/>
            <a:ext cx="8915400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Deansgate" pitchFamily="2" charset="77"/>
              </a:rPr>
              <a:t>STRATEGIC LONG-TERM PLAN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4800" dirty="0" smtClean="0">
              <a:latin typeface="Deansgate" pitchFamily="2" charset="77"/>
            </a:endParaRP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Deansgate" pitchFamily="2" charset="77"/>
              </a:rPr>
              <a:t>COMMUNITY STAKEHOLDER ENGAGEMENT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4800" dirty="0" smtClean="0">
              <a:latin typeface="Deansgate" pitchFamily="2" charset="77"/>
            </a:endParaRP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Deansgate" pitchFamily="2" charset="77"/>
              </a:rPr>
              <a:t>PRIVATE &amp; PUBLIC SOLUTIONS</a:t>
            </a: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4800" dirty="0" smtClean="0">
              <a:latin typeface="Deansgate" pitchFamily="2" charset="77"/>
            </a:endParaRPr>
          </a:p>
          <a:p>
            <a:pPr marL="171450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4800" dirty="0" smtClean="0">
                <a:latin typeface="Deansgate" pitchFamily="2" charset="77"/>
              </a:rPr>
              <a:t>POLICY &amp; FUNDING ALIGNMENT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832718-086E-DC4F-BD51-DBA3970C9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9" t="21046" r="13798" b="15854"/>
          <a:stretch>
            <a:fillRect/>
          </a:stretch>
        </p:blipFill>
        <p:spPr>
          <a:xfrm>
            <a:off x="10058400" y="2476500"/>
            <a:ext cx="8229600" cy="705394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52500"/>
            <a:ext cx="16687800" cy="8991599"/>
          </a:xfrm>
        </p:spPr>
        <p:txBody>
          <a:bodyPr>
            <a:normAutofit/>
          </a:bodyPr>
          <a:lstStyle/>
          <a:p>
            <a:pPr>
              <a:buNone/>
            </a:pPr>
            <a:endParaRPr lang="en-IE" sz="5400" b="1" dirty="0" smtClean="0"/>
          </a:p>
          <a:p>
            <a:r>
              <a:rPr lang="en-IE" sz="4800" dirty="0" smtClean="0"/>
              <a:t>April 2018-September 2019 county-wide visual survey carried out in areas of greatest housing demand</a:t>
            </a:r>
          </a:p>
          <a:p>
            <a:r>
              <a:rPr lang="en-IE" sz="4800" dirty="0" smtClean="0"/>
              <a:t>Owners identified where possible and efforts made to engage regarding reactivation of property for social housing using a variety of schemes.</a:t>
            </a:r>
            <a:endParaRPr lang="en-US" sz="4800" dirty="0" smtClean="0"/>
          </a:p>
          <a:p>
            <a:pPr lvl="0"/>
            <a:r>
              <a:rPr lang="en-IE" sz="4800" dirty="0" smtClean="0"/>
              <a:t>244 Potential Vacant Homes identified including those listed </a:t>
            </a:r>
            <a:r>
              <a:rPr lang="en-IE" sz="4800" smtClean="0"/>
              <a:t>on </a:t>
            </a:r>
            <a:r>
              <a:rPr lang="en-IE" sz="4800" u="sng" smtClean="0">
                <a:hlinkClick r:id="rId3"/>
              </a:rPr>
              <a:t>www.vacanthomes.ie</a:t>
            </a:r>
            <a:endParaRPr lang="en-IE" sz="4800" u="sng" dirty="0" smtClean="0"/>
          </a:p>
          <a:p>
            <a:pPr lvl="0"/>
            <a:r>
              <a:rPr lang="en-US" sz="4800" dirty="0" smtClean="0"/>
              <a:t>40 listed in KK to date-31 now deleted various reasons</a:t>
            </a:r>
          </a:p>
          <a:p>
            <a:pPr>
              <a:buFont typeface="Wingdings" pitchFamily="2" charset="2"/>
              <a:buChar char="Ø"/>
            </a:pPr>
            <a:endParaRPr lang="en-IE" sz="4600" b="1" dirty="0" smtClean="0"/>
          </a:p>
          <a:p>
            <a:pPr>
              <a:buFont typeface="Wingdings" pitchFamily="2" charset="2"/>
              <a:buChar char="Ø"/>
            </a:pPr>
            <a:endParaRPr lang="en-IE" sz="4600" b="1" dirty="0" smtClean="0"/>
          </a:p>
          <a:p>
            <a:pPr>
              <a:buNone/>
            </a:pPr>
            <a:endParaRPr lang="en-IE" sz="5400" dirty="0" smtClean="0"/>
          </a:p>
          <a:p>
            <a:pPr>
              <a:buNone/>
            </a:pPr>
            <a:endParaRPr lang="en-IE" sz="5400" dirty="0" smtClean="0"/>
          </a:p>
          <a:p>
            <a:pPr>
              <a:buNone/>
            </a:pPr>
            <a:endParaRPr lang="en-IE" sz="5000" dirty="0" smtClean="0"/>
          </a:p>
          <a:p>
            <a:pPr>
              <a:buNone/>
            </a:pPr>
            <a:endParaRPr lang="en-IE" sz="5000" dirty="0" smtClean="0"/>
          </a:p>
          <a:p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2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9100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800" dirty="0" smtClean="0"/>
              <a:t>Vacant Homes Action Plan- </a:t>
            </a:r>
            <a:r>
              <a:rPr lang="en-IE" sz="4800" b="1" dirty="0" smtClean="0"/>
              <a:t>Survey Overview</a:t>
            </a:r>
            <a:endParaRPr lang="en-IE" sz="4800" b="1" dirty="0"/>
          </a:p>
        </p:txBody>
      </p:sp>
      <p:pic>
        <p:nvPicPr>
          <p:cNvPr id="6" name="Picture 2" descr="Image result for rebuilding ireland log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52500"/>
            <a:ext cx="16687800" cy="8991599"/>
          </a:xfrm>
        </p:spPr>
        <p:txBody>
          <a:bodyPr>
            <a:normAutofit/>
          </a:bodyPr>
          <a:lstStyle/>
          <a:p>
            <a:pPr>
              <a:buNone/>
            </a:pPr>
            <a:endParaRPr lang="en-IE" sz="5400" b="1" dirty="0" smtClean="0"/>
          </a:p>
          <a:p>
            <a:pPr lvl="0"/>
            <a:r>
              <a:rPr lang="en-IE" sz="4800" dirty="0" smtClean="0"/>
              <a:t>25% now refurbished/occupied/privately rented, sold or for sale</a:t>
            </a:r>
          </a:p>
          <a:p>
            <a:pPr lvl="0"/>
            <a:r>
              <a:rPr lang="en-IE" sz="4800" dirty="0" smtClean="0"/>
              <a:t>Note-Interaction with Housing Agency useful</a:t>
            </a:r>
            <a:endParaRPr lang="en-US" sz="4800" dirty="0" smtClean="0"/>
          </a:p>
          <a:p>
            <a:r>
              <a:rPr lang="en-IE" sz="4800" dirty="0" smtClean="0"/>
              <a:t>12% confirmed unavailable/not vacant</a:t>
            </a:r>
            <a:endParaRPr lang="en-US" sz="4800" dirty="0" smtClean="0"/>
          </a:p>
          <a:p>
            <a:pPr lvl="0"/>
            <a:r>
              <a:rPr lang="en-IE" sz="4800" dirty="0" smtClean="0"/>
              <a:t>15 units identified for multi-unit development sites for mix of LA capital projects, turn-key, AHB or leasing schemes</a:t>
            </a:r>
            <a:endParaRPr lang="en-US" sz="4800" dirty="0" smtClean="0"/>
          </a:p>
          <a:p>
            <a:r>
              <a:rPr lang="en-IE" sz="4800" dirty="0" smtClean="0"/>
              <a:t>14 units within Upper Bridge Street </a:t>
            </a:r>
            <a:r>
              <a:rPr lang="en-IE" sz="4800" dirty="0" err="1" smtClean="0"/>
              <a:t>Callan</a:t>
            </a:r>
            <a:r>
              <a:rPr lang="en-IE" sz="4800" dirty="0" smtClean="0"/>
              <a:t> Pilot Residential Regeneration Project</a:t>
            </a:r>
            <a:endParaRPr lang="en-US" sz="4800" dirty="0" smtClean="0"/>
          </a:p>
          <a:p>
            <a:pPr>
              <a:buNone/>
            </a:pPr>
            <a:endParaRPr lang="en-IE" sz="4600" b="1" dirty="0" smtClean="0"/>
          </a:p>
          <a:p>
            <a:pPr>
              <a:buFont typeface="Wingdings" pitchFamily="2" charset="2"/>
              <a:buChar char="Ø"/>
            </a:pPr>
            <a:endParaRPr lang="en-IE" sz="4600" b="1" dirty="0" smtClean="0"/>
          </a:p>
          <a:p>
            <a:pPr>
              <a:buNone/>
            </a:pPr>
            <a:endParaRPr lang="en-IE" sz="5400" dirty="0" smtClean="0"/>
          </a:p>
          <a:p>
            <a:pPr>
              <a:buNone/>
            </a:pPr>
            <a:endParaRPr lang="en-IE" sz="5400" dirty="0" smtClean="0"/>
          </a:p>
          <a:p>
            <a:pPr>
              <a:buNone/>
            </a:pPr>
            <a:endParaRPr lang="en-IE" sz="5000" dirty="0" smtClean="0"/>
          </a:p>
          <a:p>
            <a:pPr>
              <a:buNone/>
            </a:pPr>
            <a:endParaRPr lang="en-IE" sz="5000" dirty="0" smtClean="0"/>
          </a:p>
          <a:p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3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800" dirty="0" smtClean="0"/>
              <a:t>Vacant Homes Action Plan- </a:t>
            </a:r>
            <a:r>
              <a:rPr lang="en-IE" sz="4800" b="1" dirty="0" smtClean="0"/>
              <a:t>Survey findings</a:t>
            </a:r>
            <a:endParaRPr lang="en-IE" sz="4800" b="1" dirty="0"/>
          </a:p>
        </p:txBody>
      </p:sp>
      <p:pic>
        <p:nvPicPr>
          <p:cNvPr id="6" name="Picture 2" descr="Image result for rebuilding ireland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52500"/>
            <a:ext cx="16687800" cy="8991599"/>
          </a:xfrm>
        </p:spPr>
        <p:txBody>
          <a:bodyPr>
            <a:normAutofit/>
          </a:bodyPr>
          <a:lstStyle/>
          <a:p>
            <a:pPr>
              <a:buNone/>
            </a:pPr>
            <a:endParaRPr lang="en-IE" sz="5400" b="1" dirty="0" smtClean="0"/>
          </a:p>
          <a:p>
            <a:pPr lvl="0"/>
            <a:r>
              <a:rPr lang="en-IE" sz="4800" dirty="0" smtClean="0"/>
              <a:t>15% still vacant for various reasons: </a:t>
            </a:r>
            <a:endParaRPr lang="en-US" sz="4800" dirty="0" smtClean="0"/>
          </a:p>
          <a:p>
            <a:pPr lvl="1">
              <a:buFont typeface="Wingdings" pitchFamily="2" charset="2"/>
              <a:buChar char="Ø"/>
            </a:pPr>
            <a:r>
              <a:rPr lang="en-IE" dirty="0" smtClean="0"/>
              <a:t>Title/registration/legal issues/difficulty identifying owners</a:t>
            </a:r>
          </a:p>
          <a:p>
            <a:pPr lvl="1">
              <a:buFont typeface="Wingdings" pitchFamily="2" charset="2"/>
              <a:buChar char="Ø"/>
            </a:pPr>
            <a:r>
              <a:rPr lang="en-IE" dirty="0" smtClean="0"/>
              <a:t>Older properties/poor condition/high cost solutions</a:t>
            </a:r>
          </a:p>
          <a:p>
            <a:pPr lvl="1">
              <a:buFont typeface="Wingdings" pitchFamily="2" charset="2"/>
              <a:buChar char="Ø"/>
            </a:pPr>
            <a:r>
              <a:rPr lang="en-IE" dirty="0" smtClean="0"/>
              <a:t>Financial problems </a:t>
            </a:r>
          </a:p>
          <a:p>
            <a:pPr lvl="1">
              <a:buFont typeface="Wingdings" pitchFamily="2" charset="2"/>
              <a:buChar char="Ø"/>
            </a:pPr>
            <a:r>
              <a:rPr lang="en-IE" dirty="0" smtClean="0"/>
              <a:t>Multiple family members/inheritance issues</a:t>
            </a:r>
          </a:p>
          <a:p>
            <a:pPr lvl="1">
              <a:buFont typeface="Wingdings" pitchFamily="2" charset="2"/>
              <a:buChar char="Ø"/>
            </a:pPr>
            <a:r>
              <a:rPr lang="en-IE" dirty="0" smtClean="0"/>
              <a:t>Social problems/illness</a:t>
            </a:r>
          </a:p>
          <a:p>
            <a:pPr lvl="1">
              <a:buFont typeface="Wingdings" pitchFamily="2" charset="2"/>
              <a:buChar char="Ø"/>
            </a:pPr>
            <a:r>
              <a:rPr lang="en-IE" dirty="0" smtClean="0"/>
              <a:t>Owner in nursing home</a:t>
            </a:r>
            <a:endParaRPr lang="en-US" dirty="0" smtClean="0"/>
          </a:p>
          <a:p>
            <a:pPr lvl="0"/>
            <a:r>
              <a:rPr lang="en-IE" sz="4800" dirty="0" smtClean="0"/>
              <a:t>8% Derelict or unrecoverable or in areas of no demand</a:t>
            </a:r>
            <a:endParaRPr lang="en-US" sz="4800" dirty="0" smtClean="0"/>
          </a:p>
          <a:p>
            <a:pPr lvl="0"/>
            <a:r>
              <a:rPr lang="en-IE" sz="4800" dirty="0" smtClean="0"/>
              <a:t>Development in abeyance for small number of units pending larger development aggregation</a:t>
            </a:r>
            <a:endParaRPr lang="en-US" sz="4800" dirty="0" smtClean="0"/>
          </a:p>
          <a:p>
            <a:pPr>
              <a:buFont typeface="Wingdings" pitchFamily="2" charset="2"/>
              <a:buChar char="Ø"/>
            </a:pPr>
            <a:endParaRPr lang="en-IE" sz="4600" b="1" dirty="0" smtClean="0"/>
          </a:p>
          <a:p>
            <a:pPr>
              <a:buFont typeface="Wingdings" pitchFamily="2" charset="2"/>
              <a:buChar char="Ø"/>
            </a:pPr>
            <a:endParaRPr lang="en-IE" sz="4600" b="1" dirty="0" smtClean="0"/>
          </a:p>
          <a:p>
            <a:pPr>
              <a:buNone/>
            </a:pPr>
            <a:endParaRPr lang="en-IE" sz="5400" dirty="0" smtClean="0"/>
          </a:p>
          <a:p>
            <a:pPr>
              <a:buNone/>
            </a:pPr>
            <a:endParaRPr lang="en-IE" sz="5400" dirty="0" smtClean="0"/>
          </a:p>
          <a:p>
            <a:pPr>
              <a:buNone/>
            </a:pPr>
            <a:endParaRPr lang="en-IE" sz="5000" dirty="0" smtClean="0"/>
          </a:p>
          <a:p>
            <a:pPr>
              <a:buNone/>
            </a:pPr>
            <a:endParaRPr lang="en-IE" sz="5000" dirty="0" smtClean="0"/>
          </a:p>
          <a:p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4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800" dirty="0" smtClean="0"/>
              <a:t>Vacant Homes Action Plan- </a:t>
            </a:r>
            <a:r>
              <a:rPr lang="en-IE" sz="4800" b="1" dirty="0" smtClean="0"/>
              <a:t>Survey findings contd.</a:t>
            </a:r>
            <a:endParaRPr lang="en-IE" sz="4800" b="1" dirty="0"/>
          </a:p>
        </p:txBody>
      </p:sp>
      <p:pic>
        <p:nvPicPr>
          <p:cNvPr id="6" name="Picture 2" descr="Image result for rebuilding ireland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5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800" dirty="0" smtClean="0"/>
              <a:t>Vacant Homes Action Plan</a:t>
            </a:r>
            <a:endParaRPr lang="en-IE" sz="4800" dirty="0"/>
          </a:p>
        </p:txBody>
      </p:sp>
      <p:pic>
        <p:nvPicPr>
          <p:cNvPr id="6" name="Picture 2" descr="Image result for rebuilding ireland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019300"/>
            <a:ext cx="4648199" cy="348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990600" y="4838700"/>
            <a:ext cx="8938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dirty="0" smtClean="0"/>
          </a:p>
          <a:p>
            <a:r>
              <a:rPr lang="en-IE" dirty="0" smtClean="0"/>
              <a:t>	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17514" t="1297" r="8541" b="32540"/>
          <a:stretch>
            <a:fillRect/>
          </a:stretch>
        </p:blipFill>
        <p:spPr bwMode="auto">
          <a:xfrm>
            <a:off x="5867400" y="1790700"/>
            <a:ext cx="5791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705600" y="4889584"/>
            <a:ext cx="10744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dirty="0" smtClean="0"/>
          </a:p>
          <a:p>
            <a:r>
              <a:rPr lang="en-IE" dirty="0" smtClean="0"/>
              <a:t>										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 l="13415" r="18293" b="20325"/>
          <a:stretch>
            <a:fillRect/>
          </a:stretch>
        </p:blipFill>
        <p:spPr bwMode="auto">
          <a:xfrm>
            <a:off x="12877800" y="1943100"/>
            <a:ext cx="4267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6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800" dirty="0" smtClean="0"/>
              <a:t>Vacant Homes Action Plan</a:t>
            </a:r>
            <a:endParaRPr lang="en-IE" sz="4800" dirty="0"/>
          </a:p>
        </p:txBody>
      </p:sp>
      <p:pic>
        <p:nvPicPr>
          <p:cNvPr id="6" name="Picture 2" descr="Image result for rebuilding ireland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638300"/>
            <a:ext cx="6172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 r="20313" b="3125"/>
          <a:stretch>
            <a:fillRect/>
          </a:stretch>
        </p:blipFill>
        <p:spPr bwMode="auto">
          <a:xfrm>
            <a:off x="10210801" y="1485900"/>
            <a:ext cx="4953000" cy="451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838200" y="4610100"/>
            <a:ext cx="16383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 smtClean="0"/>
          </a:p>
          <a:p>
            <a:r>
              <a:rPr lang="en-IE" dirty="0" smtClean="0"/>
              <a:t>						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876300"/>
            <a:ext cx="16687800" cy="8991599"/>
          </a:xfrm>
        </p:spPr>
        <p:txBody>
          <a:bodyPr>
            <a:normAutofit/>
          </a:bodyPr>
          <a:lstStyle/>
          <a:p>
            <a:pPr marL="1371600" indent="-1371600">
              <a:buNone/>
            </a:pPr>
            <a:endParaRPr lang="en-IE" sz="4000" b="1" dirty="0" smtClean="0"/>
          </a:p>
          <a:p>
            <a:r>
              <a:rPr lang="en-IE" sz="4800" dirty="0" smtClean="0"/>
              <a:t>Poor take-up of scheme in Kilkenny and nationally. </a:t>
            </a:r>
          </a:p>
          <a:p>
            <a:pPr lvl="0"/>
            <a:r>
              <a:rPr lang="en-IE" sz="4800" dirty="0" smtClean="0"/>
              <a:t>34 engaged for potential Repair &amp; Lease Scheme-1 unit completed/occupied to date+ another about to sign up in city</a:t>
            </a:r>
          </a:p>
          <a:p>
            <a:r>
              <a:rPr lang="en-IE" sz="4800" dirty="0" smtClean="0"/>
              <a:t>Majority applications for older/poor quality houses which may be unsuitable or beyond scope of R&amp; L scheme. </a:t>
            </a:r>
          </a:p>
          <a:p>
            <a:r>
              <a:rPr lang="en-IE" sz="4800" dirty="0" smtClean="0"/>
              <a:t>Applicants put off by level of work, lack of technical knowledge/expertise &amp; standards required.</a:t>
            </a:r>
            <a:endParaRPr lang="en-US" sz="4800" dirty="0" smtClean="0"/>
          </a:p>
          <a:p>
            <a:r>
              <a:rPr lang="en-IE" sz="4800" dirty="0" smtClean="0"/>
              <a:t>Scheme under review by Department of Housing-acknowledgement that €40k limit loan set too low.</a:t>
            </a:r>
            <a:endParaRPr lang="en-US" sz="4800" dirty="0" smtClean="0"/>
          </a:p>
          <a:p>
            <a:pPr>
              <a:buFont typeface="Wingdings" pitchFamily="2" charset="2"/>
              <a:buChar char="Ø"/>
            </a:pPr>
            <a:endParaRPr lang="en-IE" sz="4600" b="1" dirty="0" smtClean="0"/>
          </a:p>
          <a:p>
            <a:pPr>
              <a:buFont typeface="Wingdings" pitchFamily="2" charset="2"/>
              <a:buChar char="Ø"/>
            </a:pPr>
            <a:endParaRPr lang="en-IE" sz="4600" b="1" dirty="0" smtClean="0"/>
          </a:p>
          <a:p>
            <a:pPr>
              <a:buNone/>
            </a:pPr>
            <a:endParaRPr lang="en-IE" sz="5400" dirty="0" smtClean="0"/>
          </a:p>
          <a:p>
            <a:pPr>
              <a:buNone/>
            </a:pPr>
            <a:endParaRPr lang="en-IE" sz="5400" dirty="0" smtClean="0"/>
          </a:p>
          <a:p>
            <a:pPr>
              <a:buNone/>
            </a:pPr>
            <a:endParaRPr lang="en-IE" sz="5000" dirty="0" smtClean="0"/>
          </a:p>
          <a:p>
            <a:pPr>
              <a:buNone/>
            </a:pPr>
            <a:endParaRPr lang="en-IE" sz="5000" dirty="0" smtClean="0"/>
          </a:p>
          <a:p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7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42900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800" dirty="0" smtClean="0"/>
              <a:t>Vacant Homes Action Plan-</a:t>
            </a:r>
            <a:r>
              <a:rPr lang="en-IE" sz="4800" b="1" dirty="0" smtClean="0"/>
              <a:t>Repair &amp; Lease Scheme</a:t>
            </a:r>
            <a:r>
              <a:rPr lang="en-US" dirty="0" smtClean="0"/>
              <a:t/>
            </a:r>
            <a:br>
              <a:rPr lang="en-US" dirty="0" smtClean="0"/>
            </a:br>
            <a:endParaRPr lang="en-IE" dirty="0"/>
          </a:p>
        </p:txBody>
      </p:sp>
      <p:pic>
        <p:nvPicPr>
          <p:cNvPr id="6" name="Picture 2" descr="Image result for rebuilding ireland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85900"/>
            <a:ext cx="16764000" cy="8381999"/>
          </a:xfrm>
        </p:spPr>
        <p:txBody>
          <a:bodyPr>
            <a:normAutofit/>
          </a:bodyPr>
          <a:lstStyle/>
          <a:p>
            <a:r>
              <a:rPr lang="en-IE" sz="4400" dirty="0" smtClean="0"/>
              <a:t>Better potential for limited number of units. </a:t>
            </a:r>
          </a:p>
          <a:p>
            <a:r>
              <a:rPr lang="en-IE" sz="4400" dirty="0" smtClean="0"/>
              <a:t>Good opportunities for small urban renewal interventions.</a:t>
            </a:r>
          </a:p>
          <a:p>
            <a:r>
              <a:rPr lang="en-IE" sz="4400" dirty="0" smtClean="0"/>
              <a:t>Progress slow to complete purchases on older properties due to title or family issues. </a:t>
            </a:r>
          </a:p>
          <a:p>
            <a:pPr lvl="0"/>
            <a:r>
              <a:rPr lang="en-IE" sz="4400" dirty="0" smtClean="0"/>
              <a:t>21 engaged for potential Buy &amp; Renew Scheme-1 unit completed/occupied to date &amp; 2 No. currently on site</a:t>
            </a:r>
            <a:endParaRPr lang="en-US" sz="4400" dirty="0" smtClean="0"/>
          </a:p>
          <a:p>
            <a:endParaRPr lang="en-US" sz="4400" dirty="0" smtClean="0"/>
          </a:p>
          <a:p>
            <a:pPr>
              <a:buFont typeface="Wingdings" pitchFamily="2" charset="2"/>
              <a:buChar char="Ø"/>
            </a:pPr>
            <a:endParaRPr lang="en-IE" sz="4600" b="1" dirty="0" smtClean="0"/>
          </a:p>
          <a:p>
            <a:pPr>
              <a:buFont typeface="Wingdings" pitchFamily="2" charset="2"/>
              <a:buChar char="Ø"/>
            </a:pPr>
            <a:endParaRPr lang="en-IE" sz="4600" b="1" dirty="0" smtClean="0"/>
          </a:p>
          <a:p>
            <a:pPr>
              <a:buNone/>
            </a:pPr>
            <a:endParaRPr lang="en-IE" sz="5400" dirty="0" smtClean="0"/>
          </a:p>
          <a:p>
            <a:pPr>
              <a:buNone/>
            </a:pPr>
            <a:endParaRPr lang="en-IE" sz="5400" dirty="0" smtClean="0"/>
          </a:p>
          <a:p>
            <a:pPr>
              <a:buNone/>
            </a:pPr>
            <a:endParaRPr lang="en-IE" sz="5000" dirty="0" smtClean="0"/>
          </a:p>
          <a:p>
            <a:pPr>
              <a:buNone/>
            </a:pPr>
            <a:endParaRPr lang="en-IE" sz="5000" dirty="0" smtClean="0"/>
          </a:p>
          <a:p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8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800" dirty="0" smtClean="0"/>
              <a:t>Vacant Homes Action Plan-</a:t>
            </a:r>
            <a:r>
              <a:rPr lang="en-IE" sz="4800" b="1" dirty="0" smtClean="0"/>
              <a:t>Buy &amp; Renew Scheme</a:t>
            </a:r>
            <a:r>
              <a:rPr lang="en-US" dirty="0" smtClean="0"/>
              <a:t/>
            </a:r>
            <a:br>
              <a:rPr lang="en-US" dirty="0" smtClean="0"/>
            </a:br>
            <a:endParaRPr lang="en-IE" dirty="0"/>
          </a:p>
        </p:txBody>
      </p:sp>
      <p:pic>
        <p:nvPicPr>
          <p:cNvPr id="6" name="Picture 2" descr="Image result for rebuilding ireland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t="13889" b="22222"/>
          <a:stretch>
            <a:fillRect/>
          </a:stretch>
        </p:blipFill>
        <p:spPr bwMode="auto">
          <a:xfrm>
            <a:off x="8001000" y="5753100"/>
            <a:ext cx="731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t="21875"/>
          <a:stretch>
            <a:fillRect/>
          </a:stretch>
        </p:blipFill>
        <p:spPr bwMode="auto">
          <a:xfrm>
            <a:off x="1447800" y="5905500"/>
            <a:ext cx="487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4F13-202F-4736-A185-1846F6B19D5D}" type="slidenum">
              <a:rPr lang="en-IE" smtClean="0"/>
              <a:pPr/>
              <a:t>9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07394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IE" sz="4800" dirty="0" smtClean="0"/>
              <a:t>Vacant Homes Action Plan- </a:t>
            </a:r>
            <a:r>
              <a:rPr lang="en-IE" sz="4800" b="1" dirty="0" smtClean="0"/>
              <a:t>Buy &amp; Renew</a:t>
            </a:r>
            <a:endParaRPr lang="en-IE" sz="4800" b="1" dirty="0"/>
          </a:p>
        </p:txBody>
      </p:sp>
      <p:pic>
        <p:nvPicPr>
          <p:cNvPr id="6" name="Picture 2" descr="Image result for rebuilding ireland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24720" y="7627776"/>
            <a:ext cx="1440160" cy="1562019"/>
          </a:xfrm>
          <a:prstGeom prst="rect">
            <a:avLst/>
          </a:prstGeom>
          <a:noFill/>
        </p:spPr>
      </p:pic>
      <p:pic>
        <p:nvPicPr>
          <p:cNvPr id="7" name="Picture 6" descr="20181123_152051.jpg"/>
          <p:cNvPicPr/>
          <p:nvPr/>
        </p:nvPicPr>
        <p:blipFill>
          <a:blip r:embed="rId5" cstate="print"/>
          <a:srcRect t="9455" b="21154"/>
          <a:stretch>
            <a:fillRect/>
          </a:stretch>
        </p:blipFill>
        <p:spPr>
          <a:xfrm>
            <a:off x="9677400" y="1638300"/>
            <a:ext cx="6572250" cy="434340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15621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991600" y="4666447"/>
            <a:ext cx="4724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  <a:p>
            <a:pPr>
              <a:buNone/>
            </a:pPr>
            <a:endParaRPr lang="en-IE" sz="2800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AM SLIDE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 WITH IMAGE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ORTFOLI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20FE09B274246B29F3EB0831597B6" ma:contentTypeVersion="0" ma:contentTypeDescription="Create a new document." ma:contentTypeScope="" ma:versionID="870af485b562944afdf08079f753dfa9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04144422-85DB-4AAD-A379-521FEFAA9C1E}">
  <ds:schemaRefs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B417C2A-B1DC-4187-8178-840E089E59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7D7D8F-D53F-4E3D-B6A3-CEF608D05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26972</TotalTime>
  <Words>973</Words>
  <Application>Microsoft Office PowerPoint</Application>
  <PresentationFormat>Custom</PresentationFormat>
  <Paragraphs>225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Deansgate</vt:lpstr>
      <vt:lpstr>Roboto</vt:lpstr>
      <vt:lpstr>Roboto Condensed</vt:lpstr>
      <vt:lpstr>Times New Roman</vt:lpstr>
      <vt:lpstr>Wingdings</vt:lpstr>
      <vt:lpstr>TEAM SLIDES</vt:lpstr>
      <vt:lpstr>SLIDES WITH IMAGES</vt:lpstr>
      <vt:lpstr>PORTFOLIO</vt:lpstr>
      <vt:lpstr>PowerPoint Presentation</vt:lpstr>
      <vt:lpstr>Vacant Homes Action Plan- Survey Overview</vt:lpstr>
      <vt:lpstr>Vacant Homes Action Plan- Survey findings</vt:lpstr>
      <vt:lpstr>Vacant Homes Action Plan- Survey findings contd.</vt:lpstr>
      <vt:lpstr>Vacant Homes Action Plan</vt:lpstr>
      <vt:lpstr>Vacant Homes Action Plan</vt:lpstr>
      <vt:lpstr>Vacant Homes Action Plan-Repair &amp; Lease Scheme </vt:lpstr>
      <vt:lpstr>Vacant Homes Action Plan-Buy &amp; Renew Scheme </vt:lpstr>
      <vt:lpstr>Vacant Homes Action Plan- Buy &amp; Renew</vt:lpstr>
      <vt:lpstr>Vacant Homes Action Plan-CPO</vt:lpstr>
      <vt:lpstr>Vacant Homes Action Plan-CPO</vt:lpstr>
      <vt:lpstr>Vacant Homes Action Plan-Turnkey &amp; Leasing</vt:lpstr>
      <vt:lpstr>Vacant Homes Action Plan- Callan Pilot Regeneration Project</vt:lpstr>
      <vt:lpstr>Vacant Homes Action Plan- Callan Pilot Regeneration Project</vt:lpstr>
      <vt:lpstr>Vacant Homes Action Plan- Callan Pilot Regeneration Project</vt:lpstr>
      <vt:lpstr>Vacant Homes Action Plan- Callan Pilot Regeneration Project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Brenda Kelly</cp:lastModifiedBy>
  <cp:revision>1811</cp:revision>
  <cp:lastPrinted>2019-11-18T13:08:58Z</cp:lastPrinted>
  <dcterms:created xsi:type="dcterms:W3CDTF">2015-01-20T11:47:48Z</dcterms:created>
  <dcterms:modified xsi:type="dcterms:W3CDTF">2019-11-18T13:13:30Z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0x01010056320FE09B274246B29F3EB0831597B6</vt:lpwstr>
  </property>
</Properties>
</file>